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70" r:id="rId5"/>
    <p:sldId id="259" r:id="rId6"/>
    <p:sldId id="280" r:id="rId7"/>
    <p:sldId id="282" r:id="rId8"/>
    <p:sldId id="283" r:id="rId9"/>
    <p:sldId id="260" r:id="rId10"/>
    <p:sldId id="266" r:id="rId11"/>
    <p:sldId id="284" r:id="rId12"/>
    <p:sldId id="299" r:id="rId13"/>
    <p:sldId id="300" r:id="rId14"/>
    <p:sldId id="272" r:id="rId15"/>
    <p:sldId id="269" r:id="rId16"/>
    <p:sldId id="286" r:id="rId17"/>
    <p:sldId id="287" r:id="rId18"/>
    <p:sldId id="279" r:id="rId19"/>
    <p:sldId id="288" r:id="rId20"/>
    <p:sldId id="289" r:id="rId21"/>
    <p:sldId id="273" r:id="rId22"/>
    <p:sldId id="268" r:id="rId23"/>
    <p:sldId id="278" r:id="rId24"/>
    <p:sldId id="301" r:id="rId25"/>
    <p:sldId id="276" r:id="rId26"/>
    <p:sldId id="290" r:id="rId27"/>
    <p:sldId id="291" r:id="rId28"/>
    <p:sldId id="304" r:id="rId29"/>
    <p:sldId id="305" r:id="rId30"/>
    <p:sldId id="281" r:id="rId31"/>
    <p:sldId id="292" r:id="rId32"/>
    <p:sldId id="295" r:id="rId33"/>
    <p:sldId id="298" r:id="rId34"/>
    <p:sldId id="303" r:id="rId35"/>
    <p:sldId id="306" r:id="rId36"/>
    <p:sldId id="302" r:id="rId37"/>
    <p:sldId id="307" r:id="rId38"/>
    <p:sldId id="308" r:id="rId39"/>
    <p:sldId id="297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845" autoAdjust="0"/>
    <p:restoredTop sz="94660"/>
  </p:normalViewPr>
  <p:slideViewPr>
    <p:cSldViewPr>
      <p:cViewPr>
        <p:scale>
          <a:sx n="150" d="100"/>
          <a:sy n="150" d="100"/>
        </p:scale>
        <p:origin x="-978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795E339-07BA-4864-BEDC-CFF2489C24B4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64D85F5-9CAA-4A38-A0CF-A4973ADC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7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3A1B83-144B-421B-852F-1E7BBCA32DF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C6B6F47-0577-48B7-A3ED-9983D3AE6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7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7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5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6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9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9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33A27-646E-485B-B018-5AE2B9DD8E7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5E3FE-5A01-444D-8739-6A15AB7A9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I-ELCAP Screening Process and </a:t>
            </a:r>
            <a:br>
              <a:rPr lang="en-US" dirty="0" smtClean="0"/>
            </a:br>
            <a:r>
              <a:rPr lang="en-US" dirty="0" smtClean="0"/>
              <a:t>ELCAP System</a:t>
            </a:r>
            <a:br>
              <a:rPr lang="en-US" dirty="0" smtClean="0"/>
            </a:br>
            <a:r>
              <a:rPr lang="en-US" dirty="0" smtClean="0"/>
              <a:t>(Early Lung Cancer Action Program)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Scheduling process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8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791075" cy="407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4. Participant Encounter and </a:t>
            </a:r>
            <a:br>
              <a:rPr lang="en-US" dirty="0" smtClean="0"/>
            </a:br>
            <a:r>
              <a:rPr lang="en-US" dirty="0" smtClean="0"/>
              <a:t>CT Scanner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Coordinator meets the</a:t>
            </a:r>
          </a:p>
          <a:p>
            <a:pPr marL="0" indent="0">
              <a:buNone/>
            </a:pPr>
            <a:r>
              <a:rPr lang="en-US" dirty="0" smtClean="0"/>
              <a:t>Participant at the CT</a:t>
            </a:r>
          </a:p>
          <a:p>
            <a:pPr marL="0" indent="0">
              <a:buNone/>
            </a:pPr>
            <a:r>
              <a:rPr lang="en-US" dirty="0" smtClean="0"/>
              <a:t>Scanner, completes all </a:t>
            </a:r>
          </a:p>
          <a:p>
            <a:pPr marL="0" indent="0">
              <a:buNone/>
            </a:pPr>
            <a:r>
              <a:rPr lang="en-US" dirty="0" smtClean="0"/>
              <a:t>Forms</a:t>
            </a:r>
          </a:p>
          <a:p>
            <a:r>
              <a:rPr lang="en-US" dirty="0" smtClean="0"/>
              <a:t>Scan is performed</a:t>
            </a:r>
          </a:p>
          <a:p>
            <a:r>
              <a:rPr lang="en-US" dirty="0" smtClean="0"/>
              <a:t>Need to insure it is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t low-dose</a:t>
            </a:r>
            <a:endParaRPr lang="en-US" dirty="0"/>
          </a:p>
        </p:txBody>
      </p:sp>
      <p:pic>
        <p:nvPicPr>
          <p:cNvPr id="9218" name="Picture 2" descr="D:\Downloads\IMG_055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495800" y="2209800"/>
            <a:ext cx="4876801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Radiology Reading of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Radiologist reads the CT scan using ELCAP system using Radiology PACS system</a:t>
            </a:r>
          </a:p>
          <a:p>
            <a:pPr lvl="1"/>
            <a:r>
              <a:rPr lang="en-US" dirty="0" smtClean="0"/>
              <a:t>Images are in the PACS system</a:t>
            </a:r>
          </a:p>
          <a:p>
            <a:pPr lvl="1"/>
            <a:r>
              <a:rPr lang="en-US" dirty="0" smtClean="0"/>
              <a:t>Bring up ELCAP system and use structured ELCAP report which documents findings and provides the follow-up options</a:t>
            </a:r>
          </a:p>
          <a:p>
            <a:pPr lvl="1"/>
            <a:r>
              <a:rPr lang="en-US" dirty="0" smtClean="0"/>
              <a:t>Copy structured ELCAP report into Radiology System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ELCAP System</a:t>
            </a:r>
          </a:p>
          <a:p>
            <a:pPr lvl="1"/>
            <a:r>
              <a:rPr lang="en-US" dirty="0" smtClean="0"/>
              <a:t>Structured report is the CT Evaluation Form in the ELCAP system</a:t>
            </a:r>
          </a:p>
          <a:p>
            <a:pPr lvl="1"/>
            <a:r>
              <a:rPr lang="en-US" dirty="0" smtClean="0"/>
              <a:t>The follow-up dates are available for follow-up listings so that the coordinator can call the participant for the follow-up visit (maybe be 1 month, 3 months, or annual repeat screening</a:t>
            </a:r>
          </a:p>
          <a:p>
            <a:pPr lvl="1"/>
            <a:r>
              <a:rPr lang="en-US" dirty="0" smtClean="0"/>
              <a:t>Reports for follow-up calls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Radiology Reading Area</a:t>
            </a:r>
            <a:br>
              <a:rPr lang="en-US" dirty="0" smtClean="0"/>
            </a:br>
            <a:r>
              <a:rPr lang="en-US" dirty="0" smtClean="0"/>
              <a:t>PACS Workstation</a:t>
            </a:r>
            <a:endParaRPr lang="en-US" dirty="0"/>
          </a:p>
        </p:txBody>
      </p:sp>
      <p:pic>
        <p:nvPicPr>
          <p:cNvPr id="11266" name="Picture 2" descr="D:\Downloads\IMG_20170717_121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80720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CT Evaluation Form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Evaluation Form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31475"/>
              </p:ext>
            </p:extLst>
          </p:nvPr>
        </p:nvGraphicFramePr>
        <p:xfrm>
          <a:off x="1143000" y="321788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21788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295400"/>
            <a:ext cx="5257801" cy="541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1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 Structured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397113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03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Reading and Workup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I-ELCAP Protocol</a:t>
            </a:r>
          </a:p>
          <a:p>
            <a:r>
              <a:rPr lang="en-US" dirty="0" smtClean="0"/>
              <a:t>Lung-RADS</a:t>
            </a:r>
          </a:p>
          <a:p>
            <a:r>
              <a:rPr lang="en-US" dirty="0" smtClean="0"/>
              <a:t>NCCN guidelines</a:t>
            </a:r>
          </a:p>
          <a:p>
            <a:r>
              <a:rPr lang="en-US" dirty="0" err="1" smtClean="0"/>
              <a:t>Fleischner</a:t>
            </a:r>
            <a:r>
              <a:rPr lang="en-US" dirty="0" smtClean="0"/>
              <a:t> Society guidelines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Baseline Round of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 RESULT </a:t>
            </a:r>
            <a:r>
              <a:rPr lang="en-US" dirty="0"/>
              <a:t>	</a:t>
            </a:r>
            <a:r>
              <a:rPr lang="en-US" dirty="0" smtClean="0"/>
              <a:t>         FINDINGS </a:t>
            </a:r>
            <a:r>
              <a:rPr lang="en-US" dirty="0"/>
              <a:t>	</a:t>
            </a:r>
            <a:r>
              <a:rPr lang="en-US" dirty="0" smtClean="0"/>
              <a:t>                          RECOMMENDATIONS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NEGATIVE</a:t>
            </a:r>
            <a:r>
              <a:rPr lang="en-US" dirty="0"/>
              <a:t>: 	No </a:t>
            </a:r>
            <a:r>
              <a:rPr lang="en-US" dirty="0" err="1"/>
              <a:t>noncalcified</a:t>
            </a:r>
            <a:r>
              <a:rPr lang="en-US" dirty="0"/>
              <a:t> nodules (NCNs) </a:t>
            </a:r>
            <a:r>
              <a:rPr lang="en-US" dirty="0" smtClean="0"/>
              <a:t>      </a:t>
            </a:r>
            <a:r>
              <a:rPr lang="en-US" i="1" dirty="0" smtClean="0"/>
              <a:t>First </a:t>
            </a:r>
            <a:r>
              <a:rPr lang="en-US" i="1" dirty="0"/>
              <a:t>annual screening 12 months later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SEMI-POSITIVE</a:t>
            </a:r>
            <a:r>
              <a:rPr lang="en-US" dirty="0"/>
              <a:t>: 	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) Only nonsolid nodules of any size 	</a:t>
            </a:r>
            <a:r>
              <a:rPr lang="en-US" dirty="0" smtClean="0"/>
              <a:t>                  </a:t>
            </a:r>
            <a:r>
              <a:rPr lang="en-US" i="1" dirty="0" smtClean="0"/>
              <a:t>First </a:t>
            </a:r>
            <a:r>
              <a:rPr lang="en-US" i="1" dirty="0"/>
              <a:t>annual screening 12 months later 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b) Largest solid NCN &lt; 6.0 mm or largest solid component of part-solid NCNs &lt;6.0 mm </a:t>
            </a:r>
            <a:r>
              <a:rPr lang="en-US" dirty="0" smtClean="0"/>
              <a:t>  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                 </a:t>
            </a:r>
            <a:r>
              <a:rPr lang="en-US" i="1" dirty="0" smtClean="0"/>
              <a:t>First </a:t>
            </a:r>
            <a:r>
              <a:rPr lang="en-US" i="1" dirty="0"/>
              <a:t>annual screening 12 months later </a:t>
            </a:r>
          </a:p>
          <a:p>
            <a:pPr marL="457200" lvl="1" indent="0">
              <a:buNone/>
            </a:pPr>
            <a:r>
              <a:rPr lang="en-US" dirty="0"/>
              <a:t>c) Largest solid NCN or solid component of part-solid NCN 6.0 to 14.9 mm with growth at non-malignant rate on CT scan 3 months later 	</a:t>
            </a:r>
            <a:r>
              <a:rPr lang="en-US" dirty="0" smtClean="0"/>
              <a:t>                                                                            			                  </a:t>
            </a:r>
            <a:r>
              <a:rPr lang="en-US" i="1" dirty="0" smtClean="0"/>
              <a:t>First </a:t>
            </a:r>
            <a:r>
              <a:rPr lang="en-US" i="1" dirty="0"/>
              <a:t>annual screening 12 months later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</a:t>
            </a:r>
            <a:r>
              <a:rPr lang="en-US" dirty="0"/>
              <a:t>) Largest NCNs ≥ 15.0 mm </a:t>
            </a:r>
            <a:r>
              <a:rPr lang="en-US" dirty="0" smtClean="0"/>
              <a:t>                                         </a:t>
            </a:r>
            <a:r>
              <a:rPr lang="en-US" i="1" dirty="0" smtClean="0"/>
              <a:t>Immediate </a:t>
            </a:r>
            <a:r>
              <a:rPr lang="en-US" i="1" dirty="0"/>
              <a:t>biopsy, PET scan (if NCN ≥ 10 mm), or if likely an infection, follow-up CT in </a:t>
            </a:r>
            <a:r>
              <a:rPr lang="en-US" i="1" dirty="0" smtClean="0"/>
              <a:t>			                                               1 </a:t>
            </a:r>
            <a:r>
              <a:rPr lang="en-US" i="1" dirty="0"/>
              <a:t>month after antibiotics 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 smtClean="0"/>
              <a:t>b</a:t>
            </a:r>
            <a:r>
              <a:rPr lang="en-US" dirty="0"/>
              <a:t>) Largest solid NCN or solid component of part-solid NCN 6.0 to 14.9 mm with growth at malignant rate on </a:t>
            </a:r>
            <a:r>
              <a:rPr lang="en-US" dirty="0" smtClean="0"/>
              <a:t>CT </a:t>
            </a:r>
            <a:r>
              <a:rPr lang="en-US" dirty="0"/>
              <a:t>scan 3 months later </a:t>
            </a:r>
            <a:r>
              <a:rPr lang="en-US" dirty="0" smtClean="0"/>
              <a:t>or 				                  </a:t>
            </a:r>
            <a:r>
              <a:rPr lang="en-US" i="1" dirty="0" smtClean="0"/>
              <a:t>Biopsy </a:t>
            </a:r>
            <a:r>
              <a:rPr lang="en-US" i="1" dirty="0"/>
              <a:t>or PET scan (if NCN ≥ 10 mm) </a:t>
            </a: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c) Solid endobronchial nodule 	</a:t>
            </a:r>
            <a:r>
              <a:rPr lang="en-US" dirty="0" smtClean="0"/>
              <a:t>                  </a:t>
            </a:r>
            <a:r>
              <a:rPr lang="en-US" i="1" dirty="0" smtClean="0"/>
              <a:t>If </a:t>
            </a:r>
            <a:r>
              <a:rPr lang="en-US" i="1" dirty="0"/>
              <a:t>immediately identified, vigorous coughing and repeat CT immediately at that level </a:t>
            </a:r>
          </a:p>
          <a:p>
            <a:pPr marL="457200" lvl="1" indent="0">
              <a:buNone/>
            </a:pPr>
            <a:r>
              <a:rPr lang="en-US" i="1" dirty="0" smtClean="0"/>
              <a:t>                                                                                          If </a:t>
            </a:r>
            <a:r>
              <a:rPr lang="en-US" i="1" dirty="0"/>
              <a:t>recognized later, return for repeat CT in 1 </a:t>
            </a:r>
            <a:r>
              <a:rPr lang="en-US" i="1" dirty="0" smtClean="0"/>
              <a:t>month, If </a:t>
            </a:r>
            <a:r>
              <a:rPr lang="en-US" i="1" dirty="0"/>
              <a:t>still present, see pulmonologist 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If </a:t>
            </a:r>
            <a:r>
              <a:rPr lang="en-US" b="1" dirty="0"/>
              <a:t>no diagnosis of malignancy after workup </a:t>
            </a:r>
            <a:r>
              <a:rPr lang="en-US" dirty="0"/>
              <a:t>	</a:t>
            </a:r>
            <a:r>
              <a:rPr lang="en-US" dirty="0" smtClean="0"/>
              <a:t>                   </a:t>
            </a:r>
            <a:r>
              <a:rPr lang="en-US" b="1" dirty="0" smtClean="0"/>
              <a:t>First </a:t>
            </a:r>
            <a:r>
              <a:rPr lang="en-US" b="1" dirty="0"/>
              <a:t>annual screening 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Any participant diagnosed with lung cancer and treated for curative intent </a:t>
            </a:r>
            <a:r>
              <a:rPr lang="en-US" b="1" dirty="0" smtClean="0"/>
              <a:t>      Continue </a:t>
            </a:r>
            <a:r>
              <a:rPr lang="en-US" b="1" dirty="0"/>
              <a:t>annual CT screening 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Involves many areas of Radiology and other Departments</a:t>
            </a:r>
          </a:p>
          <a:p>
            <a:pPr lvl="1"/>
            <a:r>
              <a:rPr lang="en-US" dirty="0" smtClean="0"/>
              <a:t>Patient waiting area</a:t>
            </a:r>
          </a:p>
          <a:p>
            <a:pPr lvl="1"/>
            <a:r>
              <a:rPr lang="en-US" dirty="0" smtClean="0"/>
              <a:t>Radiology scanning area</a:t>
            </a:r>
          </a:p>
          <a:p>
            <a:pPr lvl="1"/>
            <a:r>
              <a:rPr lang="en-US" dirty="0" smtClean="0"/>
              <a:t>Other medical departments – pulmonology, interventional radiology, PET scanning</a:t>
            </a:r>
          </a:p>
          <a:p>
            <a:pPr lvl="1"/>
            <a:r>
              <a:rPr lang="en-US" dirty="0" smtClean="0"/>
              <a:t>If diagnosed, surgery, radiotherapy, other</a:t>
            </a:r>
          </a:p>
          <a:p>
            <a:r>
              <a:rPr lang="en-US" dirty="0" smtClean="0"/>
              <a:t>Involves different types of medically-related expertise</a:t>
            </a:r>
          </a:p>
          <a:p>
            <a:pPr lvl="1"/>
            <a:r>
              <a:rPr lang="en-US" dirty="0" smtClean="0"/>
              <a:t>Coordinator/navigator</a:t>
            </a:r>
          </a:p>
          <a:p>
            <a:pPr lvl="1"/>
            <a:r>
              <a:rPr lang="en-US" dirty="0" smtClean="0"/>
              <a:t>Radiologist</a:t>
            </a:r>
          </a:p>
          <a:p>
            <a:pPr lvl="1"/>
            <a:r>
              <a:rPr lang="en-US" dirty="0" smtClean="0"/>
              <a:t>Other medical specialties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3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Rounds of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1054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  RESULT </a:t>
            </a:r>
            <a:r>
              <a:rPr lang="en-US" dirty="0"/>
              <a:t>	</a:t>
            </a:r>
            <a:r>
              <a:rPr lang="en-US" dirty="0" smtClean="0"/>
              <a:t>               FINDINGS </a:t>
            </a:r>
            <a:r>
              <a:rPr lang="en-US" dirty="0"/>
              <a:t>	</a:t>
            </a:r>
            <a:r>
              <a:rPr lang="en-US" dirty="0" smtClean="0"/>
              <a:t>                       RECOMMENDATIONS 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NEGATIVE</a:t>
            </a:r>
            <a:r>
              <a:rPr lang="en-US" dirty="0"/>
              <a:t>: 	</a:t>
            </a:r>
            <a:r>
              <a:rPr lang="en-US" dirty="0" smtClean="0"/>
              <a:t>   No </a:t>
            </a:r>
            <a:r>
              <a:rPr lang="en-US" dirty="0"/>
              <a:t>NEW or GROWING nodules 	</a:t>
            </a:r>
            <a:r>
              <a:rPr lang="en-US" i="1" dirty="0"/>
              <a:t>Next annual screening 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SEMI-POSITIVE</a:t>
            </a:r>
            <a:r>
              <a:rPr lang="en-US" dirty="0"/>
              <a:t>: 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a</a:t>
            </a:r>
            <a:r>
              <a:rPr lang="en-US" sz="2500" dirty="0"/>
              <a:t>) Only NEW or GROWING nonsolid NCNs 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/>
              <a:t>Next </a:t>
            </a:r>
            <a:r>
              <a:rPr lang="en-US" i="1" dirty="0"/>
              <a:t>annual screening 	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</a:t>
            </a:r>
            <a:r>
              <a:rPr lang="en-US" dirty="0"/>
              <a:t>) </a:t>
            </a:r>
            <a:r>
              <a:rPr lang="en-US" sz="2500" dirty="0"/>
              <a:t>Largest solid NEW or GROWING NCN or solid </a:t>
            </a:r>
            <a:r>
              <a:rPr lang="en-US" sz="2500" dirty="0" smtClean="0"/>
              <a:t>component </a:t>
            </a:r>
            <a:r>
              <a:rPr lang="en-US" sz="2500" dirty="0"/>
              <a:t>of NEW or GROWING part-solid NCN &lt;3.0 </a:t>
            </a:r>
            <a:r>
              <a:rPr lang="en-US" sz="2500" dirty="0" smtClean="0"/>
              <a:t>mm  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r>
              <a:rPr lang="en-US" sz="2500" dirty="0" smtClean="0"/>
              <a:t>		</a:t>
            </a:r>
            <a:r>
              <a:rPr lang="en-US" dirty="0" smtClean="0"/>
              <a:t> 	</a:t>
            </a:r>
            <a:r>
              <a:rPr lang="en-US" i="1" dirty="0" smtClean="0"/>
              <a:t>Next </a:t>
            </a:r>
            <a:r>
              <a:rPr lang="en-US" i="1" dirty="0"/>
              <a:t>annual screening</a:t>
            </a:r>
            <a:r>
              <a:rPr lang="en-US" dirty="0" smtClean="0"/>
              <a:t>                                                      				</a:t>
            </a:r>
            <a:r>
              <a:rPr lang="en-US" i="1" dirty="0"/>
              <a:t>	</a:t>
            </a:r>
          </a:p>
          <a:p>
            <a:pPr marL="0" indent="0">
              <a:buNone/>
            </a:pPr>
            <a:r>
              <a:rPr lang="en-US" dirty="0"/>
              <a:t>POSITIVE: 	</a:t>
            </a:r>
            <a:endParaRPr lang="en-US" dirty="0" smtClean="0"/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a) Largest </a:t>
            </a:r>
            <a:r>
              <a:rPr lang="en-US" sz="2600" dirty="0"/>
              <a:t>NEW OR GROWING solid NCN or solid component of NEW or GROWING part-solid NCN 3.0 – </a:t>
            </a:r>
            <a:r>
              <a:rPr lang="en-US" sz="2600" dirty="0" smtClean="0"/>
              <a:t>5.9</a:t>
            </a:r>
            <a:r>
              <a:rPr lang="en-US" sz="2600" dirty="0"/>
              <a:t> mm</a:t>
            </a:r>
            <a:r>
              <a:rPr lang="en-US" sz="2600" dirty="0" smtClean="0"/>
              <a:t> 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i="1" dirty="0" smtClean="0"/>
              <a:t>Follow-up </a:t>
            </a:r>
            <a:r>
              <a:rPr lang="en-US" i="1" dirty="0"/>
              <a:t>CT in 6 months, if growth at a malignant rate, </a:t>
            </a:r>
            <a:r>
              <a:rPr lang="en-US" i="1" dirty="0" err="1" smtClean="0"/>
              <a:t>Bx</a:t>
            </a:r>
            <a:r>
              <a:rPr lang="en-US" dirty="0" smtClean="0"/>
              <a:t>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sz="2500" dirty="0" smtClean="0"/>
              <a:t>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dirty="0" smtClean="0"/>
              <a:t>  b)Largest </a:t>
            </a:r>
            <a:r>
              <a:rPr lang="en-US" sz="2500" dirty="0"/>
              <a:t>NEW or GROWING solid NCN or solid component of NEW or GROWING part-solid NCN ≥ 6.0 mm 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i="1" dirty="0" smtClean="0"/>
              <a:t>Follow-up </a:t>
            </a:r>
            <a:r>
              <a:rPr lang="en-US" i="1" dirty="0"/>
              <a:t>CT in 1 month, possibly after antibiotics, if </a:t>
            </a:r>
            <a:r>
              <a:rPr lang="en-US" i="1" dirty="0" smtClean="0"/>
              <a:t>growth</a:t>
            </a:r>
          </a:p>
          <a:p>
            <a:pPr marL="0" indent="0">
              <a:buNone/>
            </a:pPr>
            <a:r>
              <a:rPr lang="en-US" i="1" dirty="0" smtClean="0"/>
              <a:t>				at </a:t>
            </a:r>
            <a:r>
              <a:rPr lang="en-US" i="1" dirty="0"/>
              <a:t>a malignant rate, biopsy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sz="2500" dirty="0" smtClean="0"/>
              <a:t>   </a:t>
            </a:r>
          </a:p>
          <a:p>
            <a:pPr marL="0" indent="0">
              <a:buNone/>
            </a:pPr>
            <a:r>
              <a:rPr lang="en-US" sz="2500" dirty="0" smtClean="0"/>
              <a:t>c</a:t>
            </a:r>
            <a:r>
              <a:rPr lang="en-US" sz="2500" dirty="0"/>
              <a:t>) Solid NEW endobronchial nodule 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smtClean="0"/>
              <a:t>If </a:t>
            </a:r>
            <a:r>
              <a:rPr lang="en-US" i="1" dirty="0"/>
              <a:t>immediately identified, vigorous coughing and repeat </a:t>
            </a:r>
            <a:r>
              <a:rPr lang="en-US" i="1" dirty="0" smtClean="0"/>
              <a:t>CT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			immediately </a:t>
            </a:r>
            <a:r>
              <a:rPr lang="en-US" i="1" dirty="0"/>
              <a:t>at that level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i="1" dirty="0" smtClean="0"/>
              <a:t>If </a:t>
            </a:r>
            <a:r>
              <a:rPr lang="en-US" i="1" dirty="0"/>
              <a:t>recognized later, return for repeat CT in 1 </a:t>
            </a:r>
            <a:r>
              <a:rPr lang="en-US" i="1" dirty="0" smtClean="0"/>
              <a:t>month, If </a:t>
            </a:r>
            <a:r>
              <a:rPr lang="en-US" i="1" dirty="0"/>
              <a:t>still </a:t>
            </a:r>
            <a:r>
              <a:rPr lang="en-US" i="1" dirty="0" smtClean="0"/>
              <a:t>					present</a:t>
            </a:r>
            <a:r>
              <a:rPr lang="en-US" i="1" dirty="0"/>
              <a:t>, see pulmonologist 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/>
              <a:t>if growth at a malignant rate 	Biopsy or PET 	</a:t>
            </a:r>
          </a:p>
          <a:p>
            <a:pPr marL="0" indent="0">
              <a:buNone/>
            </a:pPr>
            <a:r>
              <a:rPr lang="en-US" b="1" dirty="0"/>
              <a:t>If no diagnosis of malignancy after workup </a:t>
            </a:r>
            <a:r>
              <a:rPr lang="en-US" dirty="0"/>
              <a:t>	</a:t>
            </a:r>
            <a:r>
              <a:rPr lang="en-US" b="1" dirty="0"/>
              <a:t>Next annual screening 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0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Back to the Coordinator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D:\Downloads\IMG_20170717_1457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97623"/>
            <a:ext cx="4343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82837"/>
            <a:ext cx="4188524" cy="314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4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Coordinator/navigator</a:t>
            </a:r>
            <a:br>
              <a:rPr lang="en-US" dirty="0" smtClean="0"/>
            </a:br>
            <a:r>
              <a:rPr lang="en-US" dirty="0" smtClean="0"/>
              <a:t>Follow-up After CT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Follow-up call is very important for adherence </a:t>
            </a:r>
          </a:p>
          <a:p>
            <a:r>
              <a:rPr lang="en-US" dirty="0" smtClean="0"/>
              <a:t>Send report with lay cover explanation</a:t>
            </a:r>
          </a:p>
          <a:p>
            <a:r>
              <a:rPr lang="en-US" dirty="0" smtClean="0"/>
              <a:t>Look up follow-up lists</a:t>
            </a:r>
          </a:p>
          <a:p>
            <a:r>
              <a:rPr lang="en-US" dirty="0" smtClean="0"/>
              <a:t>Call and schedule follow-up visit </a:t>
            </a:r>
          </a:p>
          <a:p>
            <a:r>
              <a:rPr lang="en-US" dirty="0" smtClean="0"/>
              <a:t>For annual repeat screening</a:t>
            </a:r>
          </a:p>
          <a:p>
            <a:pPr lvl="1"/>
            <a:r>
              <a:rPr lang="en-US" dirty="0" smtClean="0"/>
              <a:t>Send letters 3 months in advance</a:t>
            </a:r>
          </a:p>
          <a:p>
            <a:pPr lvl="1"/>
            <a:r>
              <a:rPr lang="en-US" dirty="0" smtClean="0"/>
              <a:t>Follow-up with calls – 2 and 1 month in advance</a:t>
            </a:r>
          </a:p>
          <a:p>
            <a:r>
              <a:rPr lang="en-US" dirty="0" smtClean="0"/>
              <a:t>Important as it takes the burden off of the primary care physician</a:t>
            </a:r>
          </a:p>
          <a:p>
            <a:pPr lvl="1"/>
            <a:r>
              <a:rPr lang="en-US" dirty="0" smtClean="0"/>
              <a:t>Important to be consistent to get buy-in from the primary care physician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7. Multi-disciplinary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Multi-disciplinary Group</a:t>
            </a:r>
          </a:p>
          <a:p>
            <a:pPr lvl="1"/>
            <a:r>
              <a:rPr lang="en-US" dirty="0" smtClean="0"/>
              <a:t>Recommendations other than low-dose CT follow-up are referred to this group</a:t>
            </a:r>
          </a:p>
          <a:p>
            <a:pPr lvl="1"/>
            <a:r>
              <a:rPr lang="en-US" dirty="0" smtClean="0"/>
              <a:t>Decides what is recommended</a:t>
            </a:r>
          </a:p>
          <a:p>
            <a:pPr lvl="1"/>
            <a:r>
              <a:rPr lang="en-US" dirty="0" smtClean="0"/>
              <a:t>Recommendations need to be documented</a:t>
            </a:r>
          </a:p>
          <a:p>
            <a:pPr lvl="1"/>
            <a:r>
              <a:rPr lang="en-US" dirty="0" smtClean="0"/>
              <a:t>May include a Nurse Navigator who contacts the participant</a:t>
            </a:r>
          </a:p>
          <a:p>
            <a:pPr marL="457200" lvl="1" indent="0">
              <a:buNone/>
            </a:pPr>
            <a:r>
              <a:rPr lang="en-US" dirty="0" smtClean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486470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Review Form</a:t>
            </a:r>
            <a:br>
              <a:rPr lang="en-US" dirty="0" smtClean="0"/>
            </a:br>
            <a:r>
              <a:rPr lang="en-US" sz="3100" dirty="0" smtClean="0"/>
              <a:t>Summary of all forms and images for each participant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0248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324600"/>
            <a:ext cx="442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also have cytology and pathology images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Biopsy Form</a:t>
            </a:r>
            <a:br>
              <a:rPr lang="en-US" dirty="0" smtClean="0"/>
            </a:br>
            <a:r>
              <a:rPr lang="en-US" dirty="0" smtClean="0"/>
              <a:t>PET Scan 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Biopsy Form</a:t>
            </a:r>
            <a:endParaRPr lang="en-US" dirty="0"/>
          </a:p>
        </p:txBody>
      </p:sp>
      <p:graphicFrame>
        <p:nvGraphicFramePr>
          <p:cNvPr id="4" name="Content Placeholder 3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69148"/>
              </p:ext>
            </p:extLst>
          </p:nvPr>
        </p:nvGraphicFramePr>
        <p:xfrm>
          <a:off x="914400" y="30480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30480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62" y="1371600"/>
            <a:ext cx="5113497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6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Scan Form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4384"/>
            <a:ext cx="4723217" cy="568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405022"/>
              </p:ext>
            </p:extLst>
          </p:nvPr>
        </p:nvGraphicFramePr>
        <p:xfrm>
          <a:off x="914400" y="30480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0480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66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Follow-up Form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each follow-up visit, regardless of when they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7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Follow-up Form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450187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092020"/>
              </p:ext>
            </p:extLst>
          </p:nvPr>
        </p:nvGraphicFramePr>
        <p:xfrm>
          <a:off x="990600" y="31527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31527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7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Call to Participant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List of potential participants</a:t>
            </a:r>
          </a:p>
          <a:p>
            <a:pPr lvl="1"/>
            <a:r>
              <a:rPr lang="en-US" dirty="0" smtClean="0"/>
              <a:t>Dashboard, e.g., like the one created in Phoenix from </a:t>
            </a:r>
            <a:r>
              <a:rPr lang="en-US" dirty="0" err="1" smtClean="0"/>
              <a:t>VistA</a:t>
            </a:r>
            <a:r>
              <a:rPr lang="en-US" dirty="0" smtClean="0"/>
              <a:t> information about age, smoking history</a:t>
            </a:r>
          </a:p>
          <a:p>
            <a:r>
              <a:rPr lang="en-US" dirty="0" smtClean="0"/>
              <a:t>Coordinator/navigator calls </a:t>
            </a:r>
          </a:p>
          <a:p>
            <a:r>
              <a:rPr lang="en-US" dirty="0" smtClean="0"/>
              <a:t>Discusses screening with potential participant</a:t>
            </a:r>
          </a:p>
          <a:p>
            <a:r>
              <a:rPr lang="en-US" dirty="0" smtClean="0"/>
              <a:t>Documents call in the ELCAP system – Intake Form</a:t>
            </a:r>
          </a:p>
          <a:p>
            <a:r>
              <a:rPr lang="en-US" dirty="0" smtClean="0"/>
              <a:t>Documents smoking history in ELCAP system – Background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Diagnosis of Lung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documented in ELCAP System</a:t>
            </a:r>
          </a:p>
          <a:p>
            <a:r>
              <a:rPr lang="en-US" dirty="0" smtClean="0"/>
              <a:t>Is also documented in </a:t>
            </a:r>
            <a:r>
              <a:rPr lang="en-US" dirty="0" err="1" smtClean="0"/>
              <a:t>VistA</a:t>
            </a:r>
            <a:r>
              <a:rPr lang="en-US" dirty="0" smtClean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Intervention Form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599"/>
            <a:ext cx="4267200" cy="527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010024"/>
              </p:ext>
            </p:extLst>
          </p:nvPr>
        </p:nvGraphicFramePr>
        <p:xfrm>
          <a:off x="1066800" y="3200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3200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9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Chart of System</a:t>
            </a:r>
            <a:br>
              <a:rPr lang="en-US" dirty="0" smtClean="0"/>
            </a:br>
            <a:r>
              <a:rPr lang="en-US" dirty="0" smtClean="0"/>
              <a:t>Interactions of ELCAP with </a:t>
            </a:r>
            <a:r>
              <a:rPr lang="en-US" dirty="0" err="1" smtClean="0"/>
              <a:t>VistA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Extract info from </a:t>
            </a:r>
            <a:r>
              <a:rPr lang="en-US" dirty="0" err="1" smtClean="0"/>
              <a:t>VistA</a:t>
            </a:r>
            <a:r>
              <a:rPr lang="en-US" dirty="0" smtClean="0"/>
              <a:t> for initial contact</a:t>
            </a:r>
          </a:p>
          <a:p>
            <a:r>
              <a:rPr lang="en-US" dirty="0" smtClean="0"/>
              <a:t>Use ELCAP system for data and images</a:t>
            </a:r>
          </a:p>
          <a:p>
            <a:r>
              <a:rPr lang="en-US" dirty="0" smtClean="0"/>
              <a:t>Send CT report to </a:t>
            </a:r>
            <a:r>
              <a:rPr lang="en-US" dirty="0" err="1" smtClean="0"/>
              <a:t>VistA</a:t>
            </a:r>
            <a:endParaRPr lang="en-US" dirty="0" smtClean="0"/>
          </a:p>
          <a:p>
            <a:r>
              <a:rPr lang="en-US" dirty="0"/>
              <a:t>Multi-disciplinary groups </a:t>
            </a:r>
            <a:r>
              <a:rPr lang="en-US" dirty="0" smtClean="0"/>
              <a:t>can use </a:t>
            </a:r>
            <a:r>
              <a:rPr lang="en-US" dirty="0" err="1" smtClean="0"/>
              <a:t>VistA</a:t>
            </a:r>
            <a:r>
              <a:rPr lang="en-US" dirty="0" smtClean="0"/>
              <a:t> or  </a:t>
            </a:r>
            <a:r>
              <a:rPr lang="en-US" dirty="0"/>
              <a:t>ELCAP system </a:t>
            </a:r>
            <a:r>
              <a:rPr lang="en-US" dirty="0" smtClean="0"/>
              <a:t>to call up cases for review and recommendations</a:t>
            </a:r>
            <a:endParaRPr lang="en-US" dirty="0"/>
          </a:p>
          <a:p>
            <a:r>
              <a:rPr lang="en-US" dirty="0" smtClean="0"/>
              <a:t>Follow-up visits need to be documented in the ELCAP system</a:t>
            </a:r>
          </a:p>
          <a:p>
            <a:r>
              <a:rPr lang="en-US" dirty="0" smtClean="0"/>
              <a:t>Send any follow-ups visit to </a:t>
            </a:r>
            <a:r>
              <a:rPr lang="en-US" dirty="0" err="1" smtClean="0"/>
              <a:t>VistA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Chart of System</a:t>
            </a:r>
            <a:br>
              <a:rPr lang="en-US" dirty="0" smtClean="0"/>
            </a:br>
            <a:r>
              <a:rPr lang="en-US" dirty="0" smtClean="0"/>
              <a:t>Interactions of ELCAP with </a:t>
            </a:r>
            <a:r>
              <a:rPr lang="en-US" dirty="0" err="1" smtClean="0"/>
              <a:t>VistA</a:t>
            </a:r>
            <a:endParaRPr lang="en-US" dirty="0"/>
          </a:p>
        </p:txBody>
      </p:sp>
      <p:pic>
        <p:nvPicPr>
          <p:cNvPr id="12292" name="Picture 4" descr="C:\Users\artit\AppData\Local\Microsoft\Windows\INetCache\IE\04U7D7KA\3462607995_150a6b2624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8" y="1583803"/>
            <a:ext cx="2709863" cy="179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rtit\AppData\Local\Microsoft\Windows\INetCache\IE\KWTUAVSX\Server-DB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4572000"/>
            <a:ext cx="1798249" cy="17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12292" idx="2"/>
          </p:cNvCxnSpPr>
          <p:nvPr/>
        </p:nvCxnSpPr>
        <p:spPr>
          <a:xfrm>
            <a:off x="3505200" y="3383321"/>
            <a:ext cx="609600" cy="1341079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199" y="347383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Extract info from </a:t>
            </a:r>
            <a:r>
              <a:rPr lang="en-US" sz="1600" dirty="0" err="1" smtClean="0"/>
              <a:t>VistaA</a:t>
            </a:r>
            <a:r>
              <a:rPr lang="en-US" sz="1600" dirty="0" smtClean="0"/>
              <a:t> for initial contact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449747" y="53340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ELCAP System </a:t>
            </a:r>
            <a:r>
              <a:rPr lang="en-US" sz="1600" dirty="0" smtClean="0"/>
              <a:t>– Used for data and images</a:t>
            </a:r>
            <a:endParaRPr lang="en-US" sz="1600" dirty="0"/>
          </a:p>
        </p:txBody>
      </p:sp>
      <p:pic>
        <p:nvPicPr>
          <p:cNvPr id="12294" name="Picture 6" descr="C:\Users\artit\AppData\Local\Microsoft\Windows\INetCache\IE\ZNIRBIMF\137381189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90314"/>
            <a:ext cx="1347276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934200" y="4304827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PACS</a:t>
            </a:r>
            <a:endParaRPr lang="en-US" sz="16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410200" y="4191000"/>
            <a:ext cx="1752600" cy="914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9888849">
            <a:off x="6058700" y="4517634"/>
            <a:ext cx="1102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Images</a:t>
            </a:r>
            <a:endParaRPr lang="en-US" sz="1600" dirty="0"/>
          </a:p>
        </p:txBody>
      </p:sp>
      <p:cxnSp>
        <p:nvCxnSpPr>
          <p:cNvPr id="22" name="Straight Arrow Connector 21"/>
          <p:cNvCxnSpPr>
            <a:stCxn id="12294" idx="1"/>
          </p:cNvCxnSpPr>
          <p:nvPr/>
        </p:nvCxnSpPr>
        <p:spPr>
          <a:xfrm flipH="1" flipV="1">
            <a:off x="4686300" y="2498203"/>
            <a:ext cx="2171700" cy="8993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368217">
            <a:off x="5275675" y="2710133"/>
            <a:ext cx="14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Final CT Report</a:t>
            </a:r>
            <a:endParaRPr lang="en-US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029200" y="4038600"/>
            <a:ext cx="1905000" cy="990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956214">
            <a:off x="5222040" y="4170780"/>
            <a:ext cx="165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Final CT Report</a:t>
            </a:r>
            <a:endParaRPr lang="en-US" sz="1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34794" y="3572644"/>
            <a:ext cx="2007320" cy="1304156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9631388">
            <a:off x="4626044" y="3963853"/>
            <a:ext cx="2086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Structured CT Report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24300" y="3380209"/>
            <a:ext cx="495300" cy="142039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86200" y="36062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Follow-up data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1143000" y="2014954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VistA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468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Reports on Screening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 of the screening </a:t>
            </a:r>
            <a:r>
              <a:rPr lang="en-US" dirty="0" smtClean="0"/>
              <a:t>process based on the ELCAP system</a:t>
            </a:r>
            <a:endParaRPr lang="en-US" dirty="0"/>
          </a:p>
          <a:p>
            <a:pPr lvl="1"/>
            <a:r>
              <a:rPr lang="en-US" dirty="0"/>
              <a:t>Needed on an ongoing basis to check on </a:t>
            </a:r>
          </a:p>
          <a:p>
            <a:pPr lvl="1"/>
            <a:r>
              <a:rPr lang="en-US" dirty="0"/>
              <a:t>Frequency of positive results</a:t>
            </a:r>
          </a:p>
          <a:p>
            <a:pPr lvl="1"/>
            <a:r>
              <a:rPr lang="en-US" dirty="0"/>
              <a:t>Frequency of invasive procedures</a:t>
            </a:r>
          </a:p>
          <a:p>
            <a:pPr lvl="1"/>
            <a:r>
              <a:rPr lang="en-US" dirty="0"/>
              <a:t>Frequency of lung cancer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Key Reports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Report: Case Review Form</a:t>
            </a:r>
            <a:br>
              <a:rPr lang="en-US" dirty="0" smtClean="0"/>
            </a:br>
            <a:r>
              <a:rPr lang="en-US" sz="3100" dirty="0" smtClean="0"/>
              <a:t>Summary of all forms and images for each participant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0248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324600"/>
            <a:ext cx="442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also have cytology and pathology images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Enrollment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33"/>
          <a:stretch/>
        </p:blipFill>
        <p:spPr bwMode="auto">
          <a:xfrm>
            <a:off x="2667000" y="1447800"/>
            <a:ext cx="419426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11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5113627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Follow-up List: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00" name="Picture 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5453063" cy="411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03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Coordinator Contact and Intake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248400" cy="468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17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Initial Enrollment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Bring up ELCAP system</a:t>
            </a:r>
          </a:p>
          <a:p>
            <a:r>
              <a:rPr lang="en-US" dirty="0" smtClean="0"/>
              <a:t>New participant</a:t>
            </a:r>
          </a:p>
          <a:p>
            <a:pPr lvl="1"/>
            <a:r>
              <a:rPr lang="en-US" dirty="0" smtClean="0"/>
              <a:t>only non HIPAA information in ELCAP system</a:t>
            </a:r>
          </a:p>
          <a:p>
            <a:pPr lvl="1"/>
            <a:r>
              <a:rPr lang="en-US" dirty="0" smtClean="0"/>
              <a:t>Assign temporary study id (</a:t>
            </a:r>
            <a:r>
              <a:rPr lang="en-US" dirty="0" err="1" smtClean="0"/>
              <a:t>TMxxxxx</a:t>
            </a:r>
            <a:r>
              <a:rPr lang="en-US" dirty="0" smtClean="0"/>
              <a:t>) until they actually come for the CT scan</a:t>
            </a:r>
          </a:p>
          <a:p>
            <a:r>
              <a:rPr lang="en-US" dirty="0" smtClean="0"/>
              <a:t>Enter information in Intake Form</a:t>
            </a:r>
          </a:p>
          <a:p>
            <a:r>
              <a:rPr lang="en-US" dirty="0" smtClean="0"/>
              <a:t>Enter smoking history and other information in Background 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</a:t>
            </a:r>
            <a:br>
              <a:rPr lang="en-US" dirty="0" smtClean="0"/>
            </a:br>
            <a:r>
              <a:rPr lang="en-US" dirty="0" smtClean="0"/>
              <a:t>Log in</a:t>
            </a:r>
            <a:br>
              <a:rPr lang="en-US" dirty="0" smtClean="0"/>
            </a:br>
            <a:r>
              <a:rPr lang="en-US" dirty="0" smtClean="0"/>
              <a:t>Create new form</a:t>
            </a:r>
            <a:br>
              <a:rPr lang="en-US" dirty="0" smtClean="0"/>
            </a:br>
            <a:r>
              <a:rPr lang="en-US" dirty="0" smtClean="0"/>
              <a:t>Enter Intake and Background Info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Intake Form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19200" y="1295400"/>
            <a:ext cx="6206926" cy="5395091"/>
            <a:chOff x="3200400" y="1551008"/>
            <a:chExt cx="5825926" cy="506392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75"/>
            <a:stretch/>
          </p:blipFill>
          <p:spPr bwMode="auto">
            <a:xfrm>
              <a:off x="3200400" y="1551008"/>
              <a:ext cx="5825926" cy="283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56" b="42881"/>
            <a:stretch/>
          </p:blipFill>
          <p:spPr bwMode="auto">
            <a:xfrm>
              <a:off x="3200400" y="4386806"/>
              <a:ext cx="5825926" cy="734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563" b="14056"/>
            <a:stretch/>
          </p:blipFill>
          <p:spPr bwMode="auto">
            <a:xfrm>
              <a:off x="3200400" y="5121798"/>
              <a:ext cx="5825926" cy="149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" name="Content Placeholder 7">
            <a:hlinkClick r:id="" action="ppaction://ole?verb=0"/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087612"/>
              </p:ext>
            </p:extLst>
          </p:nvPr>
        </p:nvGraphicFramePr>
        <p:xfrm>
          <a:off x="76200" y="32766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32766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59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Form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6105770" cy="1924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064076"/>
              </p:ext>
            </p:extLst>
          </p:nvPr>
        </p:nvGraphicFramePr>
        <p:xfrm>
          <a:off x="533400" y="2971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2971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0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Schedule low-dose CT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Radiology Department</a:t>
            </a:r>
          </a:p>
          <a:p>
            <a:pPr lvl="1"/>
            <a:r>
              <a:rPr lang="en-US" dirty="0" smtClean="0"/>
              <a:t>Have designated time slots or schedule CT as per scheduling system</a:t>
            </a:r>
          </a:p>
          <a:p>
            <a:r>
              <a:rPr lang="en-US" dirty="0" smtClean="0"/>
              <a:t>Meet the participant for CT scan</a:t>
            </a:r>
          </a:p>
          <a:p>
            <a:pPr lvl="1"/>
            <a:r>
              <a:rPr lang="en-US" dirty="0" smtClean="0"/>
              <a:t>Obtain any additional needed information</a:t>
            </a:r>
          </a:p>
          <a:p>
            <a:r>
              <a:rPr lang="en-US" dirty="0" smtClean="0"/>
              <a:t>CT scan performed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665</Words>
  <Application>Microsoft Office PowerPoint</Application>
  <PresentationFormat>On-screen Show (4:3)</PresentationFormat>
  <Paragraphs>169</Paragraphs>
  <Slides>39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Acrobat Document</vt:lpstr>
      <vt:lpstr>I-ELCAP Screening Process and  ELCAP System (Early Lung Cancer Action Program) </vt:lpstr>
      <vt:lpstr>Screening Process</vt:lpstr>
      <vt:lpstr>1. Call to Participant</vt:lpstr>
      <vt:lpstr>Coordinator Contact and Intake</vt:lpstr>
      <vt:lpstr>2. Initial Enrollment</vt:lpstr>
      <vt:lpstr>Demo: Log in Create new form Enter Intake and Background Info  </vt:lpstr>
      <vt:lpstr>Intake Form</vt:lpstr>
      <vt:lpstr>Background Form</vt:lpstr>
      <vt:lpstr>3. Schedule low-dose CT Scan</vt:lpstr>
      <vt:lpstr>Demo: Scheduling process </vt:lpstr>
      <vt:lpstr>Schedule Form</vt:lpstr>
      <vt:lpstr>4. Participant Encounter and  CT Scanner Room</vt:lpstr>
      <vt:lpstr>5. Radiology Reading of Scan</vt:lpstr>
      <vt:lpstr>Radiology Reading Area PACS Workstation</vt:lpstr>
      <vt:lpstr>Demo: CT Evaluation Form  </vt:lpstr>
      <vt:lpstr>CT Evaluation Form</vt:lpstr>
      <vt:lpstr>CT Structured Report</vt:lpstr>
      <vt:lpstr>Different Reading and Workup Recommendations</vt:lpstr>
      <vt:lpstr>Baseline Round of Screening</vt:lpstr>
      <vt:lpstr>Annual Rounds of Screening</vt:lpstr>
      <vt:lpstr>6. Back to the Coordinator </vt:lpstr>
      <vt:lpstr>Coordinator/navigator Follow-up After CT Scan</vt:lpstr>
      <vt:lpstr>7. Multi-disciplinary Group</vt:lpstr>
      <vt:lpstr>Case Review Form Summary of all forms and images for each participant</vt:lpstr>
      <vt:lpstr>Demo: Biopsy Form PET Scan Form</vt:lpstr>
      <vt:lpstr>Biopsy Form</vt:lpstr>
      <vt:lpstr>PET Scan Form</vt:lpstr>
      <vt:lpstr>8. Follow-up Form </vt:lpstr>
      <vt:lpstr>Follow-up Form</vt:lpstr>
      <vt:lpstr>9. Diagnosis of Lung Cancer</vt:lpstr>
      <vt:lpstr>Intervention Form</vt:lpstr>
      <vt:lpstr>Flow Chart of System Interactions of ELCAP with VistA</vt:lpstr>
      <vt:lpstr>Flow Chart of System Interactions of ELCAP with VistA</vt:lpstr>
      <vt:lpstr>10. Reports on Screening Process</vt:lpstr>
      <vt:lpstr>Demo: Key Reports </vt:lpstr>
      <vt:lpstr>Report: Case Review Form Summary of all forms and images for each participant</vt:lpstr>
      <vt:lpstr>Enrollment Report</vt:lpstr>
      <vt:lpstr>Activity Report</vt:lpstr>
      <vt:lpstr>Follow-up List: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</dc:creator>
  <cp:lastModifiedBy>Claudia Henschke</cp:lastModifiedBy>
  <cp:revision>37</cp:revision>
  <cp:lastPrinted>2017-07-17T21:53:42Z</cp:lastPrinted>
  <dcterms:created xsi:type="dcterms:W3CDTF">2017-07-15T20:22:10Z</dcterms:created>
  <dcterms:modified xsi:type="dcterms:W3CDTF">2017-07-18T14:20:47Z</dcterms:modified>
</cp:coreProperties>
</file>